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1D6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9AF13E-3116-45B6-9A64-9F2AEFB8F627}"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AF13E-3116-45B6-9A64-9F2AEFB8F627}"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AF13E-3116-45B6-9A64-9F2AEFB8F627}"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AF13E-3116-45B6-9A64-9F2AEFB8F627}"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9AF13E-3116-45B6-9A64-9F2AEFB8F627}"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9AF13E-3116-45B6-9A64-9F2AEFB8F627}"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9AF13E-3116-45B6-9A64-9F2AEFB8F627}" type="datetimeFigureOut">
              <a:rPr lang="en-US" smtClean="0"/>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9AF13E-3116-45B6-9A64-9F2AEFB8F627}" type="datetimeFigureOut">
              <a:rPr lang="en-US" smtClean="0"/>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AF13E-3116-45B6-9A64-9F2AEFB8F627}"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AF13E-3116-45B6-9A64-9F2AEFB8F627}"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AF13E-3116-45B6-9A64-9F2AEFB8F627}"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9B7BBB-D0D6-46F2-B639-6467F3FAC2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3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AF13E-3116-45B6-9A64-9F2AEFB8F627}" type="datetimeFigureOut">
              <a:rPr lang="en-US" smtClean="0"/>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B7BBB-D0D6-46F2-B639-6467F3FAC2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www.thebutterflysite.com/facts.shtml" TargetMode="External"/><Relationship Id="rId7" Type="http://schemas.openxmlformats.org/officeDocument/2006/relationships/slide" Target="slide2.xml"/><Relationship Id="rId12" Type="http://schemas.openxmlformats.org/officeDocument/2006/relationships/slide" Target="slide7.xml"/><Relationship Id="rId2" Type="http://schemas.openxmlformats.org/officeDocument/2006/relationships/hyperlink" Target="http://www.kidsbutterfly.org/" TargetMode="External"/><Relationship Id="rId1" Type="http://schemas.openxmlformats.org/officeDocument/2006/relationships/slideLayout" Target="../slideLayouts/slideLayout2.xml"/><Relationship Id="rId6" Type="http://schemas.openxmlformats.org/officeDocument/2006/relationships/hyperlink" Target="http://www.sciencekids.co.nz/sciencefacts/animals/butterfly.html" TargetMode="External"/><Relationship Id="rId11" Type="http://schemas.openxmlformats.org/officeDocument/2006/relationships/slide" Target="slide6.xml"/><Relationship Id="rId5" Type="http://schemas.openxmlformats.org/officeDocument/2006/relationships/hyperlink" Target="http://www.kidskonnect.com/subject-index/13-animals/18-butterflies.html" TargetMode="External"/><Relationship Id="rId10" Type="http://schemas.openxmlformats.org/officeDocument/2006/relationships/slide" Target="slide5.xml"/><Relationship Id="rId4" Type="http://schemas.openxmlformats.org/officeDocument/2006/relationships/hyperlink" Target="http://www.thebutterflysite.com/" TargetMode="External"/><Relationship Id="rId9"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524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441D61"/>
                </a:solidFill>
                <a:effectLst/>
                <a:uLnTx/>
                <a:uFillTx/>
                <a:latin typeface="Candara" pitchFamily="34" charset="0"/>
                <a:ea typeface="+mj-ea"/>
                <a:cs typeface="+mj-cs"/>
              </a:rPr>
              <a:t>Bu</a:t>
            </a:r>
            <a:r>
              <a:rPr lang="en-US" sz="4400" dirty="0">
                <a:solidFill>
                  <a:srgbClr val="441D61"/>
                </a:solidFill>
                <a:latin typeface="Candara" pitchFamily="34" charset="0"/>
                <a:ea typeface="+mj-ea"/>
                <a:cs typeface="+mj-cs"/>
              </a:rPr>
              <a:t>tte</a:t>
            </a:r>
            <a:r>
              <a:rPr kumimoji="0" lang="en-US" sz="4400" b="0" i="0" u="none" strike="noStrike" kern="1200" cap="none" spc="0" normalizeH="0" baseline="0" noProof="0" dirty="0" smtClean="0">
                <a:ln>
                  <a:noFill/>
                </a:ln>
                <a:solidFill>
                  <a:srgbClr val="441D61"/>
                </a:solidFill>
                <a:effectLst/>
                <a:uLnTx/>
                <a:uFillTx/>
                <a:latin typeface="Candara" pitchFamily="34" charset="0"/>
                <a:ea typeface="+mj-ea"/>
                <a:cs typeface="+mj-cs"/>
              </a:rPr>
              <a:t>rfly </a:t>
            </a:r>
            <a:r>
              <a:rPr kumimoji="0" lang="en-US" sz="4400" b="0" i="0" u="none" strike="noStrike" kern="1200" cap="none" spc="0" normalizeH="0" baseline="0" noProof="0" dirty="0" err="1" smtClean="0">
                <a:ln>
                  <a:noFill/>
                </a:ln>
                <a:solidFill>
                  <a:srgbClr val="441D61"/>
                </a:solidFill>
                <a:effectLst/>
                <a:uLnTx/>
                <a:uFillTx/>
                <a:latin typeface="Candara" pitchFamily="34" charset="0"/>
                <a:ea typeface="+mj-ea"/>
                <a:cs typeface="+mj-cs"/>
              </a:rPr>
              <a:t>WebQuest</a:t>
            </a:r>
            <a:endParaRPr kumimoji="0" lang="en-US" sz="4400" b="0" i="0" u="none" strike="noStrike" kern="1200" cap="none" spc="0" normalizeH="0" baseline="0" noProof="0" dirty="0" smtClean="0">
              <a:ln>
                <a:noFill/>
              </a:ln>
              <a:solidFill>
                <a:srgbClr val="441D61"/>
              </a:solidFill>
              <a:effectLst/>
              <a:uLnTx/>
              <a:uFillTx/>
              <a:latin typeface="Candara" pitchFamily="34" charset="0"/>
              <a:ea typeface="+mj-ea"/>
              <a:cs typeface="+mj-cs"/>
            </a:endParaRPr>
          </a:p>
        </p:txBody>
      </p:sp>
      <p:graphicFrame>
        <p:nvGraphicFramePr>
          <p:cNvPr id="7" name="Content Placeholder 3"/>
          <p:cNvGraphicFramePr>
            <a:graphicFrameLocks/>
          </p:cNvGraphicFramePr>
          <p:nvPr/>
        </p:nvGraphicFramePr>
        <p:xfrm>
          <a:off x="457200" y="1219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2" action="ppaction://hlinksldjump"/>
                        </a:rPr>
                        <a:t>Introduction</a:t>
                      </a:r>
                      <a:endParaRPr lang="en-US" dirty="0"/>
                    </a:p>
                  </a:txBody>
                  <a:tcPr/>
                </a:tc>
                <a:tc>
                  <a:txBody>
                    <a:bodyPr/>
                    <a:lstStyle/>
                    <a:p>
                      <a:pPr algn="ctr"/>
                      <a:r>
                        <a:rPr lang="en-US" dirty="0" smtClean="0">
                          <a:hlinkClick r:id="rId3" action="ppaction://hlinksldjump"/>
                        </a:rPr>
                        <a:t>Task</a:t>
                      </a:r>
                      <a:endParaRPr lang="en-US" dirty="0"/>
                    </a:p>
                  </a:txBody>
                  <a:tcPr/>
                </a:tc>
                <a:tc>
                  <a:txBody>
                    <a:bodyPr/>
                    <a:lstStyle/>
                    <a:p>
                      <a:pPr algn="ctr"/>
                      <a:r>
                        <a:rPr lang="en-US" dirty="0" smtClean="0">
                          <a:hlinkClick r:id="rId4" action="ppaction://hlinksldjump"/>
                        </a:rPr>
                        <a:t>Resources</a:t>
                      </a:r>
                      <a:endParaRPr lang="en-US" dirty="0"/>
                    </a:p>
                  </a:txBody>
                  <a:tcPr/>
                </a:tc>
                <a:tc>
                  <a:txBody>
                    <a:bodyPr/>
                    <a:lstStyle/>
                    <a:p>
                      <a:pPr algn="ctr"/>
                      <a:r>
                        <a:rPr lang="en-US" dirty="0" smtClean="0">
                          <a:hlinkClick r:id="rId5" action="ppaction://hlinksldjump"/>
                        </a:rPr>
                        <a:t>Process</a:t>
                      </a:r>
                      <a:endParaRPr lang="en-US" dirty="0"/>
                    </a:p>
                  </a:txBody>
                  <a:tcPr/>
                </a:tc>
                <a:tc>
                  <a:txBody>
                    <a:bodyPr/>
                    <a:lstStyle/>
                    <a:p>
                      <a:pPr algn="ctr"/>
                      <a:r>
                        <a:rPr lang="en-US" dirty="0" smtClean="0">
                          <a:hlinkClick r:id="rId6" action="ppaction://hlinksldjump"/>
                        </a:rPr>
                        <a:t>Evaluation</a:t>
                      </a:r>
                      <a:endParaRPr lang="en-US" dirty="0"/>
                    </a:p>
                  </a:txBody>
                  <a:tcPr/>
                </a:tc>
                <a:tc>
                  <a:txBody>
                    <a:bodyPr/>
                    <a:lstStyle/>
                    <a:p>
                      <a:pPr algn="ctr"/>
                      <a:r>
                        <a:rPr lang="en-US" dirty="0" smtClean="0">
                          <a:hlinkClick r:id="rId7" action="ppaction://hlinksldjump"/>
                        </a:rPr>
                        <a:t>Conclusion</a:t>
                      </a:r>
                      <a:endParaRPr lang="en-US" dirty="0"/>
                    </a:p>
                  </a:txBody>
                  <a:tcPr/>
                </a:tc>
              </a:tr>
            </a:tbl>
          </a:graphicData>
        </a:graphic>
      </p:graphicFrame>
      <p:sp>
        <p:nvSpPr>
          <p:cNvPr id="8" name="TextBox 7"/>
          <p:cNvSpPr txBox="1"/>
          <p:nvPr/>
        </p:nvSpPr>
        <p:spPr>
          <a:xfrm>
            <a:off x="1752600" y="2667000"/>
            <a:ext cx="5181600" cy="2554545"/>
          </a:xfrm>
          <a:prstGeom prst="rect">
            <a:avLst/>
          </a:prstGeom>
          <a:noFill/>
        </p:spPr>
        <p:txBody>
          <a:bodyPr wrap="square" rtlCol="0">
            <a:spAutoFit/>
          </a:bodyPr>
          <a:lstStyle/>
          <a:p>
            <a:pPr algn="just"/>
            <a:r>
              <a:rPr lang="en-US" sz="3200" dirty="0" smtClean="0">
                <a:solidFill>
                  <a:srgbClr val="441D61"/>
                </a:solidFill>
              </a:rPr>
              <a:t>Hey, kiddos! Here is your Butterfly </a:t>
            </a:r>
            <a:r>
              <a:rPr lang="en-US" sz="3200" dirty="0" err="1" smtClean="0">
                <a:solidFill>
                  <a:srgbClr val="441D61"/>
                </a:solidFill>
              </a:rPr>
              <a:t>WebQuest</a:t>
            </a:r>
            <a:r>
              <a:rPr lang="en-US" sz="3200" dirty="0" smtClean="0">
                <a:solidFill>
                  <a:srgbClr val="441D61"/>
                </a:solidFill>
              </a:rPr>
              <a:t>! Just use the menu at the top of the page to navigate to whichever element you are looking for!</a:t>
            </a:r>
            <a:endParaRPr lang="en-US" sz="3200" dirty="0">
              <a:solidFill>
                <a:srgbClr val="441D6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441D61"/>
                </a:solidFill>
                <a:latin typeface="Candara" pitchFamily="34" charset="0"/>
              </a:rPr>
              <a:t>Introduction</a:t>
            </a:r>
          </a:p>
        </p:txBody>
      </p:sp>
      <p:sp>
        <p:nvSpPr>
          <p:cNvPr id="3" name="Content Placeholder 2"/>
          <p:cNvSpPr>
            <a:spLocks noGrp="1"/>
          </p:cNvSpPr>
          <p:nvPr>
            <p:ph idx="1"/>
          </p:nvPr>
        </p:nvSpPr>
        <p:spPr>
          <a:xfrm>
            <a:off x="457200" y="2332037"/>
            <a:ext cx="8229600" cy="4525963"/>
          </a:xfrm>
        </p:spPr>
        <p:txBody>
          <a:bodyPr>
            <a:normAutofit/>
          </a:bodyPr>
          <a:lstStyle/>
          <a:p>
            <a:pPr>
              <a:lnSpc>
                <a:spcPct val="150000"/>
              </a:lnSpc>
            </a:pPr>
            <a:r>
              <a:rPr lang="en-US" sz="2800" dirty="0">
                <a:solidFill>
                  <a:srgbClr val="441D61"/>
                </a:solidFill>
                <a:latin typeface="Candara" pitchFamily="34" charset="0"/>
                <a:ea typeface="+mj-ea"/>
                <a:cs typeface="+mj-cs"/>
              </a:rPr>
              <a:t>Alright, kids! It’s time to spread your wings and fly! We have spent the last few weeks studying the life cycles of different butterflies and now it is time to apply what you know into a fun research project! Don’t worry! It will be fun! </a:t>
            </a:r>
          </a:p>
          <a:p>
            <a:pPr>
              <a:lnSpc>
                <a:spcPct val="150000"/>
              </a:lnSpc>
              <a:buNone/>
            </a:pPr>
            <a:endParaRPr lang="en-US" sz="2800" dirty="0">
              <a:solidFill>
                <a:srgbClr val="441D61"/>
              </a:solidFill>
              <a:latin typeface="Candara" pitchFamily="34" charset="0"/>
            </a:endParaRPr>
          </a:p>
        </p:txBody>
      </p:sp>
      <p:graphicFrame>
        <p:nvGraphicFramePr>
          <p:cNvPr id="5" name="Content Placeholder 3"/>
          <p:cNvGraphicFramePr>
            <a:graphicFrameLocks/>
          </p:cNvGraphicFramePr>
          <p:nvPr/>
        </p:nvGraphicFramePr>
        <p:xfrm>
          <a:off x="457200" y="1219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2" action="ppaction://hlinksldjump"/>
                        </a:rPr>
                        <a:t>Introduction</a:t>
                      </a:r>
                      <a:endParaRPr lang="en-US" dirty="0"/>
                    </a:p>
                  </a:txBody>
                  <a:tcPr/>
                </a:tc>
                <a:tc>
                  <a:txBody>
                    <a:bodyPr/>
                    <a:lstStyle/>
                    <a:p>
                      <a:pPr algn="ctr"/>
                      <a:r>
                        <a:rPr lang="en-US" dirty="0" smtClean="0">
                          <a:hlinkClick r:id="rId3" action="ppaction://hlinksldjump"/>
                        </a:rPr>
                        <a:t>Task</a:t>
                      </a:r>
                      <a:endParaRPr lang="en-US" dirty="0"/>
                    </a:p>
                  </a:txBody>
                  <a:tcPr/>
                </a:tc>
                <a:tc>
                  <a:txBody>
                    <a:bodyPr/>
                    <a:lstStyle/>
                    <a:p>
                      <a:pPr algn="ctr"/>
                      <a:r>
                        <a:rPr lang="en-US" dirty="0" smtClean="0">
                          <a:hlinkClick r:id="rId4" action="ppaction://hlinksldjump"/>
                        </a:rPr>
                        <a:t>Resources</a:t>
                      </a:r>
                      <a:endParaRPr lang="en-US" dirty="0"/>
                    </a:p>
                  </a:txBody>
                  <a:tcPr/>
                </a:tc>
                <a:tc>
                  <a:txBody>
                    <a:bodyPr/>
                    <a:lstStyle/>
                    <a:p>
                      <a:pPr algn="ctr"/>
                      <a:r>
                        <a:rPr lang="en-US" dirty="0" smtClean="0">
                          <a:hlinkClick r:id="rId5" action="ppaction://hlinksldjump"/>
                        </a:rPr>
                        <a:t>Process</a:t>
                      </a:r>
                      <a:endParaRPr lang="en-US" dirty="0"/>
                    </a:p>
                  </a:txBody>
                  <a:tcPr/>
                </a:tc>
                <a:tc>
                  <a:txBody>
                    <a:bodyPr/>
                    <a:lstStyle/>
                    <a:p>
                      <a:pPr algn="ctr"/>
                      <a:r>
                        <a:rPr lang="en-US" dirty="0" smtClean="0">
                          <a:hlinkClick r:id="rId6" action="ppaction://hlinksldjump"/>
                        </a:rPr>
                        <a:t>Evaluation</a:t>
                      </a:r>
                      <a:endParaRPr lang="en-US" dirty="0"/>
                    </a:p>
                  </a:txBody>
                  <a:tcPr/>
                </a:tc>
                <a:tc>
                  <a:txBody>
                    <a:bodyPr/>
                    <a:lstStyle/>
                    <a:p>
                      <a:pPr algn="ctr"/>
                      <a:r>
                        <a:rPr lang="en-US" dirty="0" smtClean="0">
                          <a:hlinkClick r:id="rId7" action="ppaction://hlinksldjump"/>
                        </a:rPr>
                        <a:t>Conclusion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441D61"/>
                </a:solidFill>
                <a:latin typeface="Candara" pitchFamily="34" charset="0"/>
              </a:rPr>
              <a:t>Task</a:t>
            </a:r>
          </a:p>
        </p:txBody>
      </p:sp>
      <p:sp>
        <p:nvSpPr>
          <p:cNvPr id="3" name="Content Placeholder 2"/>
          <p:cNvSpPr>
            <a:spLocks noGrp="1"/>
          </p:cNvSpPr>
          <p:nvPr>
            <p:ph idx="1"/>
          </p:nvPr>
        </p:nvSpPr>
        <p:spPr>
          <a:xfrm>
            <a:off x="457200" y="2332037"/>
            <a:ext cx="8229600" cy="4525963"/>
          </a:xfrm>
        </p:spPr>
        <p:txBody>
          <a:bodyPr>
            <a:normAutofit/>
          </a:bodyPr>
          <a:lstStyle/>
          <a:p>
            <a:pPr>
              <a:lnSpc>
                <a:spcPct val="150000"/>
              </a:lnSpc>
            </a:pPr>
            <a:r>
              <a:rPr lang="en-US" sz="2800" dirty="0">
                <a:solidFill>
                  <a:srgbClr val="441D61"/>
                </a:solidFill>
                <a:latin typeface="Candara" pitchFamily="34" charset="0"/>
                <a:ea typeface="+mj-ea"/>
                <a:cs typeface="+mj-cs"/>
              </a:rPr>
              <a:t>Imagine you are inside a chrysalis. Stretch…stretch...and pop! Out you come! What kind of butterfly are you? Where are you from? What was life like before you were a butterfly? How did you change into a butterfly? What is your life like now?</a:t>
            </a:r>
          </a:p>
          <a:p>
            <a:pPr>
              <a:lnSpc>
                <a:spcPct val="150000"/>
              </a:lnSpc>
              <a:buNone/>
            </a:pPr>
            <a:endParaRPr lang="en-US" sz="2800" dirty="0">
              <a:solidFill>
                <a:srgbClr val="441D61"/>
              </a:solidFill>
              <a:latin typeface="Candara" pitchFamily="34" charset="0"/>
            </a:endParaRPr>
          </a:p>
        </p:txBody>
      </p:sp>
      <p:graphicFrame>
        <p:nvGraphicFramePr>
          <p:cNvPr id="4" name="Content Placeholder 3"/>
          <p:cNvGraphicFramePr>
            <a:graphicFrameLocks/>
          </p:cNvGraphicFramePr>
          <p:nvPr/>
        </p:nvGraphicFramePr>
        <p:xfrm>
          <a:off x="457200" y="1219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2" action="ppaction://hlinksldjump"/>
                        </a:rPr>
                        <a:t>Introduction</a:t>
                      </a:r>
                      <a:endParaRPr lang="en-US" dirty="0"/>
                    </a:p>
                  </a:txBody>
                  <a:tcPr/>
                </a:tc>
                <a:tc>
                  <a:txBody>
                    <a:bodyPr/>
                    <a:lstStyle/>
                    <a:p>
                      <a:pPr algn="ctr"/>
                      <a:r>
                        <a:rPr lang="en-US" dirty="0" smtClean="0">
                          <a:hlinkClick r:id="rId3" action="ppaction://hlinksldjump"/>
                        </a:rPr>
                        <a:t>Task</a:t>
                      </a:r>
                      <a:endParaRPr lang="en-US" dirty="0"/>
                    </a:p>
                  </a:txBody>
                  <a:tcPr/>
                </a:tc>
                <a:tc>
                  <a:txBody>
                    <a:bodyPr/>
                    <a:lstStyle/>
                    <a:p>
                      <a:pPr algn="ctr"/>
                      <a:r>
                        <a:rPr lang="en-US" dirty="0" smtClean="0">
                          <a:hlinkClick r:id="rId4" action="ppaction://hlinksldjump"/>
                        </a:rPr>
                        <a:t>Resources</a:t>
                      </a:r>
                      <a:endParaRPr lang="en-US" dirty="0"/>
                    </a:p>
                  </a:txBody>
                  <a:tcPr/>
                </a:tc>
                <a:tc>
                  <a:txBody>
                    <a:bodyPr/>
                    <a:lstStyle/>
                    <a:p>
                      <a:pPr algn="ctr"/>
                      <a:r>
                        <a:rPr lang="en-US" dirty="0" smtClean="0">
                          <a:hlinkClick r:id="rId5" action="ppaction://hlinksldjump"/>
                        </a:rPr>
                        <a:t>Process</a:t>
                      </a:r>
                      <a:endParaRPr lang="en-US" dirty="0"/>
                    </a:p>
                  </a:txBody>
                  <a:tcPr/>
                </a:tc>
                <a:tc>
                  <a:txBody>
                    <a:bodyPr/>
                    <a:lstStyle/>
                    <a:p>
                      <a:pPr algn="ctr"/>
                      <a:r>
                        <a:rPr lang="en-US" dirty="0" smtClean="0">
                          <a:hlinkClick r:id="rId6" action="ppaction://hlinksldjump"/>
                        </a:rPr>
                        <a:t>Evaluation</a:t>
                      </a:r>
                      <a:endParaRPr lang="en-US" dirty="0"/>
                    </a:p>
                  </a:txBody>
                  <a:tcPr/>
                </a:tc>
                <a:tc>
                  <a:txBody>
                    <a:bodyPr/>
                    <a:lstStyle/>
                    <a:p>
                      <a:pPr algn="ctr"/>
                      <a:r>
                        <a:rPr lang="en-US" dirty="0" smtClean="0">
                          <a:hlinkClick r:id="rId7" action="ppaction://hlinksldjump"/>
                        </a:rPr>
                        <a:t>Conclusion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1D61"/>
                </a:solidFill>
                <a:latin typeface="Candara" pitchFamily="34" charset="0"/>
              </a:rPr>
              <a:t>Resources</a:t>
            </a:r>
            <a:endParaRPr lang="en-US" dirty="0">
              <a:solidFill>
                <a:srgbClr val="441D61"/>
              </a:solidFill>
              <a:latin typeface="Candara" pitchFamily="34" charset="0"/>
            </a:endParaRPr>
          </a:p>
        </p:txBody>
      </p:sp>
      <p:sp>
        <p:nvSpPr>
          <p:cNvPr id="3" name="Content Placeholder 2"/>
          <p:cNvSpPr>
            <a:spLocks noGrp="1"/>
          </p:cNvSpPr>
          <p:nvPr>
            <p:ph idx="1"/>
          </p:nvPr>
        </p:nvSpPr>
        <p:spPr>
          <a:xfrm>
            <a:off x="76200" y="1752600"/>
            <a:ext cx="9067800" cy="4953000"/>
          </a:xfrm>
        </p:spPr>
        <p:txBody>
          <a:bodyPr>
            <a:normAutofit lnSpcReduction="10000"/>
          </a:bodyPr>
          <a:lstStyle/>
          <a:p>
            <a:pPr>
              <a:buNone/>
            </a:pPr>
            <a:r>
              <a:rPr lang="en-US" sz="2000" dirty="0">
                <a:solidFill>
                  <a:srgbClr val="441D61"/>
                </a:solidFill>
              </a:rPr>
              <a:t> </a:t>
            </a:r>
          </a:p>
          <a:p>
            <a:pPr>
              <a:buNone/>
            </a:pPr>
            <a:r>
              <a:rPr lang="en-US" sz="2000" u="sng" dirty="0">
                <a:solidFill>
                  <a:srgbClr val="441D61"/>
                </a:solidFill>
                <a:hlinkClick r:id="rId2"/>
              </a:rPr>
              <a:t>http://www.kidsbutterfly.org/</a:t>
            </a:r>
            <a:endParaRPr lang="en-US" sz="2000" dirty="0">
              <a:solidFill>
                <a:srgbClr val="441D61"/>
              </a:solidFill>
            </a:endParaRPr>
          </a:p>
          <a:p>
            <a:pPr>
              <a:buNone/>
            </a:pPr>
            <a:endParaRPr lang="en-US" sz="2000" dirty="0">
              <a:solidFill>
                <a:srgbClr val="441D61"/>
              </a:solidFill>
            </a:endParaRPr>
          </a:p>
          <a:p>
            <a:pPr>
              <a:buNone/>
            </a:pPr>
            <a:r>
              <a:rPr lang="en-US" sz="2000" u="sng" dirty="0">
                <a:solidFill>
                  <a:srgbClr val="441D61"/>
                </a:solidFill>
                <a:hlinkClick r:id="rId3"/>
              </a:rPr>
              <a:t>http://</a:t>
            </a:r>
            <a:r>
              <a:rPr lang="en-US" sz="2000" u="sng" dirty="0" smtClean="0">
                <a:solidFill>
                  <a:srgbClr val="441D61"/>
                </a:solidFill>
                <a:hlinkClick r:id="rId3"/>
              </a:rPr>
              <a:t>www.thebutterflysite.com/facts.shtml</a:t>
            </a:r>
            <a:r>
              <a:rPr lang="en-US" sz="2000" dirty="0">
                <a:solidFill>
                  <a:srgbClr val="441D61"/>
                </a:solidFill>
              </a:rPr>
              <a:t> </a:t>
            </a:r>
            <a:endParaRPr lang="en-US" sz="2000" dirty="0" smtClean="0">
              <a:solidFill>
                <a:srgbClr val="441D61"/>
              </a:solidFill>
            </a:endParaRPr>
          </a:p>
          <a:p>
            <a:pPr>
              <a:buNone/>
            </a:pPr>
            <a:endParaRPr lang="en-US" sz="2000" dirty="0">
              <a:solidFill>
                <a:srgbClr val="441D61"/>
              </a:solidFill>
            </a:endParaRPr>
          </a:p>
          <a:p>
            <a:pPr>
              <a:buNone/>
            </a:pPr>
            <a:r>
              <a:rPr lang="en-US" sz="2000" u="sng" dirty="0">
                <a:solidFill>
                  <a:srgbClr val="441D61"/>
                </a:solidFill>
                <a:hlinkClick r:id="rId4"/>
              </a:rPr>
              <a:t>http://www.thebutterflysite.com/</a:t>
            </a:r>
            <a:endParaRPr lang="en-US" sz="2000" dirty="0">
              <a:solidFill>
                <a:srgbClr val="441D61"/>
              </a:solidFill>
            </a:endParaRPr>
          </a:p>
          <a:p>
            <a:pPr>
              <a:buNone/>
            </a:pPr>
            <a:endParaRPr lang="en-US" sz="2000" dirty="0">
              <a:solidFill>
                <a:srgbClr val="441D61"/>
              </a:solidFill>
            </a:endParaRPr>
          </a:p>
          <a:p>
            <a:pPr>
              <a:buNone/>
            </a:pPr>
            <a:r>
              <a:rPr lang="en-US" sz="2000" u="sng" dirty="0">
                <a:solidFill>
                  <a:srgbClr val="441D61"/>
                </a:solidFill>
                <a:hlinkClick r:id="rId5"/>
              </a:rPr>
              <a:t>http://www.kidskonnect.com/subject-index/13-animals/18-butterflies.html</a:t>
            </a:r>
            <a:endParaRPr lang="en-US" sz="2000" dirty="0">
              <a:solidFill>
                <a:srgbClr val="441D61"/>
              </a:solidFill>
            </a:endParaRPr>
          </a:p>
          <a:p>
            <a:pPr>
              <a:buNone/>
            </a:pPr>
            <a:endParaRPr lang="en-US" sz="2000" dirty="0">
              <a:solidFill>
                <a:srgbClr val="441D61"/>
              </a:solidFill>
            </a:endParaRPr>
          </a:p>
          <a:p>
            <a:pPr>
              <a:buNone/>
            </a:pPr>
            <a:r>
              <a:rPr lang="en-US" sz="2000" u="sng" dirty="0">
                <a:solidFill>
                  <a:srgbClr val="441D61"/>
                </a:solidFill>
                <a:hlinkClick r:id="rId6"/>
              </a:rPr>
              <a:t>http://</a:t>
            </a:r>
            <a:r>
              <a:rPr lang="en-US" sz="2000" u="sng" dirty="0" smtClean="0">
                <a:solidFill>
                  <a:srgbClr val="441D61"/>
                </a:solidFill>
                <a:hlinkClick r:id="rId6"/>
              </a:rPr>
              <a:t>www.sciencekids.co.nz/sciencefacts/animals/butterfly.html</a:t>
            </a:r>
            <a:endParaRPr lang="en-US" sz="2000" u="sng" dirty="0" smtClean="0">
              <a:solidFill>
                <a:srgbClr val="441D61"/>
              </a:solidFill>
            </a:endParaRPr>
          </a:p>
          <a:p>
            <a:pPr>
              <a:buNone/>
            </a:pPr>
            <a:endParaRPr lang="en-US" sz="2000" u="sng" dirty="0">
              <a:solidFill>
                <a:srgbClr val="441D61"/>
              </a:solidFill>
            </a:endParaRPr>
          </a:p>
          <a:p>
            <a:endParaRPr lang="en-US" sz="2000" dirty="0">
              <a:solidFill>
                <a:srgbClr val="441D61"/>
              </a:solidFill>
            </a:endParaRPr>
          </a:p>
          <a:p>
            <a:pPr>
              <a:buNone/>
            </a:pPr>
            <a:r>
              <a:rPr lang="en-US" sz="2000" b="1" dirty="0" smtClean="0">
                <a:solidFill>
                  <a:srgbClr val="441D61"/>
                </a:solidFill>
              </a:rPr>
              <a:t>	*Remember</a:t>
            </a:r>
            <a:r>
              <a:rPr lang="en-US" sz="2000" b="1" dirty="0">
                <a:solidFill>
                  <a:srgbClr val="441D61"/>
                </a:solidFill>
              </a:rPr>
              <a:t>! You can also go to the library for resources, too! The librarian can </a:t>
            </a:r>
            <a:r>
              <a:rPr lang="en-US" sz="2000" b="1" dirty="0" smtClean="0">
                <a:solidFill>
                  <a:srgbClr val="441D61"/>
                </a:solidFill>
              </a:rPr>
              <a:t>help you </a:t>
            </a:r>
            <a:r>
              <a:rPr lang="en-US" sz="2000" b="1" dirty="0">
                <a:solidFill>
                  <a:srgbClr val="441D61"/>
                </a:solidFill>
              </a:rPr>
              <a:t>find all sorts of books on butterflies!</a:t>
            </a:r>
          </a:p>
          <a:p>
            <a:pPr>
              <a:buNone/>
            </a:pPr>
            <a:endParaRPr lang="en-US" sz="2000" dirty="0">
              <a:solidFill>
                <a:srgbClr val="441D61"/>
              </a:solidFill>
            </a:endParaRPr>
          </a:p>
          <a:p>
            <a:endParaRPr lang="en-US" sz="2000" dirty="0">
              <a:solidFill>
                <a:srgbClr val="441D61"/>
              </a:solidFill>
              <a:latin typeface="Candara" pitchFamily="34" charset="0"/>
            </a:endParaRPr>
          </a:p>
        </p:txBody>
      </p:sp>
      <p:graphicFrame>
        <p:nvGraphicFramePr>
          <p:cNvPr id="4" name="Content Placeholder 3"/>
          <p:cNvGraphicFramePr>
            <a:graphicFrameLocks/>
          </p:cNvGraphicFramePr>
          <p:nvPr/>
        </p:nvGraphicFramePr>
        <p:xfrm>
          <a:off x="457200" y="1219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7" action="ppaction://hlinksldjump"/>
                        </a:rPr>
                        <a:t>Introduction</a:t>
                      </a:r>
                      <a:endParaRPr lang="en-US" dirty="0"/>
                    </a:p>
                  </a:txBody>
                  <a:tcPr/>
                </a:tc>
                <a:tc>
                  <a:txBody>
                    <a:bodyPr/>
                    <a:lstStyle/>
                    <a:p>
                      <a:pPr algn="ctr"/>
                      <a:r>
                        <a:rPr lang="en-US" dirty="0" smtClean="0">
                          <a:hlinkClick r:id="rId8" action="ppaction://hlinksldjump"/>
                        </a:rPr>
                        <a:t>Task</a:t>
                      </a:r>
                      <a:endParaRPr lang="en-US" dirty="0"/>
                    </a:p>
                  </a:txBody>
                  <a:tcPr/>
                </a:tc>
                <a:tc>
                  <a:txBody>
                    <a:bodyPr/>
                    <a:lstStyle/>
                    <a:p>
                      <a:pPr algn="ctr"/>
                      <a:r>
                        <a:rPr lang="en-US" dirty="0" smtClean="0">
                          <a:hlinkClick r:id="rId9" action="ppaction://hlinksldjump"/>
                        </a:rPr>
                        <a:t>Resources</a:t>
                      </a:r>
                      <a:endParaRPr lang="en-US" dirty="0"/>
                    </a:p>
                  </a:txBody>
                  <a:tcPr/>
                </a:tc>
                <a:tc>
                  <a:txBody>
                    <a:bodyPr/>
                    <a:lstStyle/>
                    <a:p>
                      <a:pPr algn="ctr"/>
                      <a:r>
                        <a:rPr lang="en-US" dirty="0" smtClean="0">
                          <a:hlinkClick r:id="rId10" action="ppaction://hlinksldjump"/>
                        </a:rPr>
                        <a:t>Process</a:t>
                      </a:r>
                      <a:endParaRPr lang="en-US" dirty="0"/>
                    </a:p>
                  </a:txBody>
                  <a:tcPr/>
                </a:tc>
                <a:tc>
                  <a:txBody>
                    <a:bodyPr/>
                    <a:lstStyle/>
                    <a:p>
                      <a:pPr algn="ctr"/>
                      <a:r>
                        <a:rPr lang="en-US" dirty="0" smtClean="0">
                          <a:hlinkClick r:id="rId11" action="ppaction://hlinksldjump"/>
                        </a:rPr>
                        <a:t>Evaluation</a:t>
                      </a:r>
                      <a:endParaRPr lang="en-US" dirty="0"/>
                    </a:p>
                  </a:txBody>
                  <a:tcPr/>
                </a:tc>
                <a:tc>
                  <a:txBody>
                    <a:bodyPr/>
                    <a:lstStyle/>
                    <a:p>
                      <a:pPr algn="ctr"/>
                      <a:r>
                        <a:rPr lang="en-US" dirty="0" smtClean="0">
                          <a:hlinkClick r:id="rId12" action="ppaction://hlinksldjump"/>
                        </a:rPr>
                        <a:t>Conclusion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solidFill>
                  <a:srgbClr val="441D61"/>
                </a:solidFill>
                <a:latin typeface="Candara" pitchFamily="34" charset="0"/>
              </a:rPr>
              <a:t>Process</a:t>
            </a:r>
            <a:endParaRPr lang="en-US" dirty="0">
              <a:solidFill>
                <a:srgbClr val="441D61"/>
              </a:solidFill>
              <a:latin typeface="Candara" pitchFamily="34" charset="0"/>
            </a:endParaRPr>
          </a:p>
        </p:txBody>
      </p:sp>
      <p:sp>
        <p:nvSpPr>
          <p:cNvPr id="3" name="Content Placeholder 2"/>
          <p:cNvSpPr>
            <a:spLocks noGrp="1"/>
          </p:cNvSpPr>
          <p:nvPr>
            <p:ph idx="1"/>
          </p:nvPr>
        </p:nvSpPr>
        <p:spPr>
          <a:xfrm>
            <a:off x="0" y="1447800"/>
            <a:ext cx="8991600" cy="5029200"/>
          </a:xfrm>
        </p:spPr>
        <p:txBody>
          <a:bodyPr>
            <a:noAutofit/>
          </a:bodyPr>
          <a:lstStyle/>
          <a:p>
            <a:r>
              <a:rPr lang="en-US" sz="1400" b="1" dirty="0" smtClean="0">
                <a:solidFill>
                  <a:srgbClr val="441D61"/>
                </a:solidFill>
                <a:latin typeface="Candara" pitchFamily="34" charset="0"/>
              </a:rPr>
              <a:t>1. You will need to pick a partner that you could work well with.</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2. Together, you will brainstorm and research your topic as best you can.</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3. Start your research using the web sites found at the end of this document or you can use sources from the library.</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4. Decide how you want to present your group’s information (PowerPoint, Poster, or Movie Maker?)</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5. Locate the region where your butterfly lives. Does your butterfly migrate? Include a map and label where it can be found.</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6. Find pictures of your butterfly not only as a butterfly but also in its caterpillar and chrysalis stages.</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7. Include at least two interesting facts (one fact per person) about your butterfly. </a:t>
            </a:r>
          </a:p>
          <a:p>
            <a:pPr>
              <a:buNone/>
            </a:pPr>
            <a:r>
              <a:rPr lang="en-US" sz="1400" b="1" dirty="0" smtClean="0">
                <a:solidFill>
                  <a:srgbClr val="441D61"/>
                </a:solidFill>
                <a:latin typeface="Candara" pitchFamily="34" charset="0"/>
              </a:rPr>
              <a:t> </a:t>
            </a:r>
          </a:p>
          <a:p>
            <a:r>
              <a:rPr lang="en-US" sz="1400" b="1" dirty="0" smtClean="0">
                <a:solidFill>
                  <a:srgbClr val="441D61"/>
                </a:solidFill>
                <a:latin typeface="Candara" pitchFamily="34" charset="0"/>
              </a:rPr>
              <a:t>8. Work together and write a one page paper about the importance of butterflies in our environment and how we can do our part in helping them succeed.</a:t>
            </a:r>
          </a:p>
          <a:p>
            <a:pPr>
              <a:buNone/>
            </a:pPr>
            <a:endParaRPr lang="en-US" sz="1400" b="1" dirty="0" smtClean="0">
              <a:solidFill>
                <a:srgbClr val="441D61"/>
              </a:solidFill>
              <a:latin typeface="Candara" pitchFamily="34" charset="0"/>
            </a:endParaRPr>
          </a:p>
          <a:p>
            <a:r>
              <a:rPr lang="en-US" sz="1400" b="1" dirty="0" smtClean="0">
                <a:solidFill>
                  <a:srgbClr val="441D61"/>
                </a:solidFill>
                <a:latin typeface="Candara" pitchFamily="34" charset="0"/>
              </a:rPr>
              <a:t>9. Include a page that says where you found your pictures (the rest of us may be interested in checking it out, too!)</a:t>
            </a:r>
          </a:p>
          <a:p>
            <a:endParaRPr lang="en-US" sz="1400" b="1" dirty="0">
              <a:solidFill>
                <a:srgbClr val="441D61"/>
              </a:solidFill>
              <a:latin typeface="Candara" pitchFamily="34" charset="0"/>
            </a:endParaRPr>
          </a:p>
        </p:txBody>
      </p:sp>
      <p:graphicFrame>
        <p:nvGraphicFramePr>
          <p:cNvPr id="4" name="Content Placeholder 3"/>
          <p:cNvGraphicFramePr>
            <a:graphicFrameLocks/>
          </p:cNvGraphicFramePr>
          <p:nvPr/>
        </p:nvGraphicFramePr>
        <p:xfrm>
          <a:off x="457200" y="838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2" action="ppaction://hlinksldjump"/>
                        </a:rPr>
                        <a:t>Introduction</a:t>
                      </a:r>
                      <a:endParaRPr lang="en-US" dirty="0"/>
                    </a:p>
                  </a:txBody>
                  <a:tcPr/>
                </a:tc>
                <a:tc>
                  <a:txBody>
                    <a:bodyPr/>
                    <a:lstStyle/>
                    <a:p>
                      <a:pPr algn="ctr"/>
                      <a:r>
                        <a:rPr lang="en-US" dirty="0" smtClean="0">
                          <a:hlinkClick r:id="rId3" action="ppaction://hlinksldjump"/>
                        </a:rPr>
                        <a:t>Task</a:t>
                      </a:r>
                      <a:endParaRPr lang="en-US" dirty="0"/>
                    </a:p>
                  </a:txBody>
                  <a:tcPr/>
                </a:tc>
                <a:tc>
                  <a:txBody>
                    <a:bodyPr/>
                    <a:lstStyle/>
                    <a:p>
                      <a:pPr algn="ctr"/>
                      <a:r>
                        <a:rPr lang="en-US" dirty="0" smtClean="0">
                          <a:hlinkClick r:id="rId4" action="ppaction://hlinksldjump"/>
                        </a:rPr>
                        <a:t>Resources</a:t>
                      </a:r>
                      <a:endParaRPr lang="en-US" dirty="0"/>
                    </a:p>
                  </a:txBody>
                  <a:tcPr/>
                </a:tc>
                <a:tc>
                  <a:txBody>
                    <a:bodyPr/>
                    <a:lstStyle/>
                    <a:p>
                      <a:pPr algn="ctr"/>
                      <a:r>
                        <a:rPr lang="en-US" dirty="0" smtClean="0">
                          <a:hlinkClick r:id="rId5" action="ppaction://hlinksldjump"/>
                        </a:rPr>
                        <a:t>Process</a:t>
                      </a:r>
                      <a:endParaRPr lang="en-US" dirty="0"/>
                    </a:p>
                  </a:txBody>
                  <a:tcPr/>
                </a:tc>
                <a:tc>
                  <a:txBody>
                    <a:bodyPr/>
                    <a:lstStyle/>
                    <a:p>
                      <a:pPr algn="ctr"/>
                      <a:r>
                        <a:rPr lang="en-US" dirty="0" smtClean="0">
                          <a:hlinkClick r:id="rId6" action="ppaction://hlinksldjump"/>
                        </a:rPr>
                        <a:t>Evaluation</a:t>
                      </a:r>
                      <a:endParaRPr lang="en-US" dirty="0"/>
                    </a:p>
                  </a:txBody>
                  <a:tcPr/>
                </a:tc>
                <a:tc>
                  <a:txBody>
                    <a:bodyPr/>
                    <a:lstStyle/>
                    <a:p>
                      <a:pPr algn="ctr"/>
                      <a:r>
                        <a:rPr lang="en-US" dirty="0" smtClean="0">
                          <a:hlinkClick r:id="rId7" action="ppaction://hlinksldjump"/>
                        </a:rPr>
                        <a:t>Conclusion</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1D61"/>
                </a:solidFill>
                <a:latin typeface="Candara" pitchFamily="34" charset="0"/>
              </a:rPr>
              <a:t>Evaluation</a:t>
            </a:r>
            <a:endParaRPr lang="en-US" dirty="0">
              <a:solidFill>
                <a:srgbClr val="441D61"/>
              </a:solidFill>
              <a:latin typeface="Candara" pitchFamily="34" charset="0"/>
            </a:endParaRPr>
          </a:p>
        </p:txBody>
      </p:sp>
      <p:sp>
        <p:nvSpPr>
          <p:cNvPr id="3" name="Content Placeholder 2"/>
          <p:cNvSpPr>
            <a:spLocks noGrp="1"/>
          </p:cNvSpPr>
          <p:nvPr>
            <p:ph idx="1"/>
          </p:nvPr>
        </p:nvSpPr>
        <p:spPr>
          <a:xfrm>
            <a:off x="457200" y="1752600"/>
            <a:ext cx="8229600" cy="4525963"/>
          </a:xfrm>
        </p:spPr>
        <p:txBody>
          <a:bodyPr>
            <a:normAutofit/>
          </a:bodyPr>
          <a:lstStyle/>
          <a:p>
            <a:pPr>
              <a:buNone/>
            </a:pPr>
            <a:r>
              <a:rPr lang="en-US" sz="1800" dirty="0">
                <a:solidFill>
                  <a:srgbClr val="441D61"/>
                </a:solidFill>
              </a:rPr>
              <a:t>Below, you will find the rubric that your project will be graded on:</a:t>
            </a:r>
          </a:p>
          <a:p>
            <a:pPr>
              <a:buNone/>
            </a:pPr>
            <a:r>
              <a:rPr lang="en-US" sz="1800" dirty="0">
                <a:solidFill>
                  <a:srgbClr val="441D61"/>
                </a:solidFill>
              </a:rPr>
              <a:t> </a:t>
            </a:r>
          </a:p>
          <a:p>
            <a:pPr>
              <a:buNone/>
            </a:pPr>
            <a:r>
              <a:rPr lang="en-US" sz="1800" u="sng" dirty="0">
                <a:solidFill>
                  <a:srgbClr val="441D61"/>
                </a:solidFill>
              </a:rPr>
              <a:t>Scoring Rubric </a:t>
            </a:r>
          </a:p>
          <a:p>
            <a:pPr>
              <a:buNone/>
            </a:pPr>
            <a:r>
              <a:rPr lang="en-US" sz="1800" dirty="0">
                <a:solidFill>
                  <a:srgbClr val="441D61"/>
                </a:solidFill>
              </a:rPr>
              <a:t>Group Members </a:t>
            </a:r>
            <a:r>
              <a:rPr lang="en-US" sz="1800" dirty="0" smtClean="0">
                <a:solidFill>
                  <a:srgbClr val="441D61"/>
                </a:solidFill>
              </a:rPr>
              <a:t>____________________/_______________________</a:t>
            </a:r>
            <a:endParaRPr lang="en-US" sz="1800" dirty="0">
              <a:solidFill>
                <a:srgbClr val="441D61"/>
              </a:solidFill>
            </a:endParaRPr>
          </a:p>
          <a:p>
            <a:pPr>
              <a:buNone/>
            </a:pPr>
            <a:r>
              <a:rPr lang="en-US" sz="1800" dirty="0">
                <a:solidFill>
                  <a:srgbClr val="441D61"/>
                </a:solidFill>
              </a:rPr>
              <a:t/>
            </a:r>
            <a:br>
              <a:rPr lang="en-US" sz="1800" dirty="0">
                <a:solidFill>
                  <a:srgbClr val="441D61"/>
                </a:solidFill>
              </a:rPr>
            </a:br>
            <a:r>
              <a:rPr lang="en-US" sz="1800" dirty="0">
                <a:solidFill>
                  <a:srgbClr val="441D61"/>
                </a:solidFill>
              </a:rPr>
              <a:t>Date ____________________ </a:t>
            </a:r>
            <a:endParaRPr lang="en-US" sz="1800" dirty="0" smtClean="0">
              <a:solidFill>
                <a:srgbClr val="441D61"/>
              </a:solidFill>
            </a:endParaRPr>
          </a:p>
          <a:p>
            <a:pPr>
              <a:buNone/>
            </a:pPr>
            <a:r>
              <a:rPr lang="en-US" sz="1800" dirty="0">
                <a:solidFill>
                  <a:srgbClr val="441D61"/>
                </a:solidFill>
              </a:rPr>
              <a:t/>
            </a:r>
            <a:br>
              <a:rPr lang="en-US" sz="1800" dirty="0">
                <a:solidFill>
                  <a:srgbClr val="441D61"/>
                </a:solidFill>
              </a:rPr>
            </a:br>
            <a:r>
              <a:rPr lang="en-US" sz="1800" dirty="0">
                <a:solidFill>
                  <a:srgbClr val="441D61"/>
                </a:solidFill>
              </a:rPr>
              <a:t>  </a:t>
            </a:r>
            <a:br>
              <a:rPr lang="en-US" sz="1800" dirty="0">
                <a:solidFill>
                  <a:srgbClr val="441D61"/>
                </a:solidFill>
              </a:rPr>
            </a:br>
            <a:r>
              <a:rPr lang="en-US" sz="1800" dirty="0">
                <a:solidFill>
                  <a:srgbClr val="441D61"/>
                </a:solidFill>
              </a:rPr>
              <a:t>  </a:t>
            </a:r>
            <a:br>
              <a:rPr lang="en-US" sz="1800" dirty="0">
                <a:solidFill>
                  <a:srgbClr val="441D61"/>
                </a:solidFill>
              </a:rPr>
            </a:br>
            <a:r>
              <a:rPr lang="en-US" sz="1800" dirty="0">
                <a:solidFill>
                  <a:srgbClr val="441D61"/>
                </a:solidFill>
              </a:rPr>
              <a:t>  </a:t>
            </a:r>
          </a:p>
        </p:txBody>
      </p:sp>
      <p:graphicFrame>
        <p:nvGraphicFramePr>
          <p:cNvPr id="4" name="Content Placeholder 3"/>
          <p:cNvGraphicFramePr>
            <a:graphicFrameLocks/>
          </p:cNvGraphicFramePr>
          <p:nvPr/>
        </p:nvGraphicFramePr>
        <p:xfrm>
          <a:off x="457200" y="1219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2" action="ppaction://hlinksldjump"/>
                        </a:rPr>
                        <a:t>Introduction</a:t>
                      </a:r>
                      <a:endParaRPr lang="en-US" dirty="0"/>
                    </a:p>
                  </a:txBody>
                  <a:tcPr/>
                </a:tc>
                <a:tc>
                  <a:txBody>
                    <a:bodyPr/>
                    <a:lstStyle/>
                    <a:p>
                      <a:pPr algn="ctr"/>
                      <a:r>
                        <a:rPr lang="en-US" dirty="0" smtClean="0">
                          <a:hlinkClick r:id="rId3" action="ppaction://hlinksldjump"/>
                        </a:rPr>
                        <a:t>Task</a:t>
                      </a:r>
                      <a:endParaRPr lang="en-US" dirty="0"/>
                    </a:p>
                  </a:txBody>
                  <a:tcPr/>
                </a:tc>
                <a:tc>
                  <a:txBody>
                    <a:bodyPr/>
                    <a:lstStyle/>
                    <a:p>
                      <a:pPr algn="ctr"/>
                      <a:r>
                        <a:rPr lang="en-US" dirty="0" smtClean="0">
                          <a:hlinkClick r:id="rId4" action="ppaction://hlinksldjump"/>
                        </a:rPr>
                        <a:t>Resources</a:t>
                      </a:r>
                      <a:endParaRPr lang="en-US" dirty="0"/>
                    </a:p>
                  </a:txBody>
                  <a:tcPr/>
                </a:tc>
                <a:tc>
                  <a:txBody>
                    <a:bodyPr/>
                    <a:lstStyle/>
                    <a:p>
                      <a:pPr algn="ctr"/>
                      <a:r>
                        <a:rPr lang="en-US" dirty="0" smtClean="0">
                          <a:hlinkClick r:id="rId5" action="ppaction://hlinksldjump"/>
                        </a:rPr>
                        <a:t>Process</a:t>
                      </a:r>
                      <a:endParaRPr lang="en-US" dirty="0"/>
                    </a:p>
                  </a:txBody>
                  <a:tcPr/>
                </a:tc>
                <a:tc>
                  <a:txBody>
                    <a:bodyPr/>
                    <a:lstStyle/>
                    <a:p>
                      <a:pPr algn="ctr"/>
                      <a:r>
                        <a:rPr lang="en-US" dirty="0" smtClean="0">
                          <a:hlinkClick r:id="rId6" action="ppaction://hlinksldjump"/>
                        </a:rPr>
                        <a:t>Evaluation</a:t>
                      </a:r>
                      <a:endParaRPr lang="en-US" dirty="0"/>
                    </a:p>
                  </a:txBody>
                  <a:tcPr/>
                </a:tc>
                <a:tc>
                  <a:txBody>
                    <a:bodyPr/>
                    <a:lstStyle/>
                    <a:p>
                      <a:pPr algn="ctr"/>
                      <a:r>
                        <a:rPr lang="en-US" dirty="0" smtClean="0">
                          <a:hlinkClick r:id="rId7" action="ppaction://hlinksldjump"/>
                        </a:rPr>
                        <a:t>Conclusion</a:t>
                      </a:r>
                      <a:endParaRPr lang="en-US" dirty="0"/>
                    </a:p>
                  </a:txBody>
                  <a:tcPr/>
                </a:tc>
              </a:tr>
            </a:tbl>
          </a:graphicData>
        </a:graphic>
      </p:graphicFrame>
      <p:graphicFrame>
        <p:nvGraphicFramePr>
          <p:cNvPr id="5" name="Table 4"/>
          <p:cNvGraphicFramePr>
            <a:graphicFrameLocks noGrp="1"/>
          </p:cNvGraphicFramePr>
          <p:nvPr/>
        </p:nvGraphicFramePr>
        <p:xfrm>
          <a:off x="609600" y="3815080"/>
          <a:ext cx="7564057" cy="2966720"/>
        </p:xfrm>
        <a:graphic>
          <a:graphicData uri="http://schemas.openxmlformats.org/drawingml/2006/table">
            <a:tbl>
              <a:tblPr firstRow="1" bandRow="1">
                <a:tableStyleId>{F5AB1C69-6EDB-4FF4-983F-18BD219EF322}</a:tableStyleId>
              </a:tblPr>
              <a:tblGrid>
                <a:gridCol w="3886200"/>
                <a:gridCol w="1828800"/>
                <a:gridCol w="1849057"/>
              </a:tblGrid>
              <a:tr h="370840">
                <a:tc>
                  <a:txBody>
                    <a:bodyPr/>
                    <a:lstStyle/>
                    <a:p>
                      <a:r>
                        <a:rPr lang="en-US" dirty="0" smtClean="0"/>
                        <a:t>Criteria</a:t>
                      </a:r>
                      <a:endParaRPr lang="en-US" dirty="0"/>
                    </a:p>
                  </a:txBody>
                  <a:tcPr/>
                </a:tc>
                <a:tc>
                  <a:txBody>
                    <a:bodyPr/>
                    <a:lstStyle/>
                    <a:p>
                      <a:r>
                        <a:rPr lang="en-US" dirty="0" smtClean="0"/>
                        <a:t>Points Possible</a:t>
                      </a:r>
                      <a:endParaRPr lang="en-US" dirty="0"/>
                    </a:p>
                  </a:txBody>
                  <a:tcPr/>
                </a:tc>
                <a:tc>
                  <a:txBody>
                    <a:bodyPr/>
                    <a:lstStyle/>
                    <a:p>
                      <a:r>
                        <a:rPr lang="en-US" dirty="0" smtClean="0"/>
                        <a:t>Score</a:t>
                      </a:r>
                      <a:endParaRPr lang="en-US" dirty="0"/>
                    </a:p>
                  </a:txBody>
                  <a:tcPr/>
                </a:tc>
              </a:tr>
              <a:tr h="370840">
                <a:tc>
                  <a:txBody>
                    <a:bodyPr/>
                    <a:lstStyle/>
                    <a:p>
                      <a:r>
                        <a:rPr lang="en-US" dirty="0" smtClean="0"/>
                        <a:t>Butterfly Identification</a:t>
                      </a:r>
                      <a:endParaRPr lang="en-US" dirty="0"/>
                    </a:p>
                  </a:txBody>
                  <a:tcPr/>
                </a:tc>
                <a:tc>
                  <a:txBody>
                    <a:bodyPr/>
                    <a:lstStyle/>
                    <a:p>
                      <a:r>
                        <a:rPr lang="en-US" dirty="0" smtClean="0"/>
                        <a:t>10</a:t>
                      </a:r>
                      <a:endParaRPr lang="en-US" dirty="0"/>
                    </a:p>
                  </a:txBody>
                  <a:tcPr/>
                </a:tc>
                <a:tc>
                  <a:txBody>
                    <a:bodyPr/>
                    <a:lstStyle/>
                    <a:p>
                      <a:endParaRPr lang="en-US"/>
                    </a:p>
                  </a:txBody>
                  <a:tcPr/>
                </a:tc>
              </a:tr>
              <a:tr h="370840">
                <a:tc>
                  <a:txBody>
                    <a:bodyPr/>
                    <a:lstStyle/>
                    <a:p>
                      <a:r>
                        <a:rPr lang="en-US" dirty="0" smtClean="0"/>
                        <a:t>Map</a:t>
                      </a:r>
                      <a:r>
                        <a:rPr lang="en-US" baseline="0" dirty="0" smtClean="0"/>
                        <a:t> Locations</a:t>
                      </a:r>
                      <a:endParaRPr lang="en-US" dirty="0"/>
                    </a:p>
                  </a:txBody>
                  <a:tcPr/>
                </a:tc>
                <a:tc>
                  <a:txBody>
                    <a:bodyPr/>
                    <a:lstStyle/>
                    <a:p>
                      <a:r>
                        <a:rPr lang="en-US" dirty="0" smtClean="0"/>
                        <a:t>10</a:t>
                      </a:r>
                      <a:endParaRPr lang="en-US" dirty="0"/>
                    </a:p>
                  </a:txBody>
                  <a:tcPr/>
                </a:tc>
                <a:tc>
                  <a:txBody>
                    <a:bodyPr/>
                    <a:lstStyle/>
                    <a:p>
                      <a:endParaRPr lang="en-US"/>
                    </a:p>
                  </a:txBody>
                  <a:tcPr/>
                </a:tc>
              </a:tr>
              <a:tr h="370840">
                <a:tc>
                  <a:txBody>
                    <a:bodyPr/>
                    <a:lstStyle/>
                    <a:p>
                      <a:r>
                        <a:rPr lang="en-US" dirty="0" smtClean="0"/>
                        <a:t>Life Cycle Demonstration</a:t>
                      </a:r>
                      <a:endParaRPr lang="en-US" dirty="0"/>
                    </a:p>
                  </a:txBody>
                  <a:tcPr/>
                </a:tc>
                <a:tc>
                  <a:txBody>
                    <a:bodyPr/>
                    <a:lstStyle/>
                    <a:p>
                      <a:r>
                        <a:rPr lang="en-US" dirty="0" smtClean="0"/>
                        <a:t>10</a:t>
                      </a:r>
                      <a:endParaRPr lang="en-US" dirty="0"/>
                    </a:p>
                  </a:txBody>
                  <a:tcPr/>
                </a:tc>
                <a:tc>
                  <a:txBody>
                    <a:bodyPr/>
                    <a:lstStyle/>
                    <a:p>
                      <a:endParaRPr lang="en-US"/>
                    </a:p>
                  </a:txBody>
                  <a:tcPr/>
                </a:tc>
              </a:tr>
              <a:tr h="370840">
                <a:tc>
                  <a:txBody>
                    <a:bodyPr/>
                    <a:lstStyle/>
                    <a:p>
                      <a:r>
                        <a:rPr lang="en-US" dirty="0" smtClean="0"/>
                        <a:t>Typed</a:t>
                      </a:r>
                      <a:r>
                        <a:rPr lang="en-US" baseline="0" dirty="0" smtClean="0"/>
                        <a:t> Paper </a:t>
                      </a:r>
                      <a:endParaRPr lang="en-US" dirty="0"/>
                    </a:p>
                  </a:txBody>
                  <a:tcPr/>
                </a:tc>
                <a:tc>
                  <a:txBody>
                    <a:bodyPr/>
                    <a:lstStyle/>
                    <a:p>
                      <a:r>
                        <a:rPr lang="en-US" dirty="0" smtClean="0"/>
                        <a:t>15</a:t>
                      </a:r>
                      <a:endParaRPr lang="en-US" dirty="0"/>
                    </a:p>
                  </a:txBody>
                  <a:tcPr/>
                </a:tc>
                <a:tc>
                  <a:txBody>
                    <a:bodyPr/>
                    <a:lstStyle/>
                    <a:p>
                      <a:endParaRPr lang="en-US"/>
                    </a:p>
                  </a:txBody>
                  <a:tcPr/>
                </a:tc>
              </a:tr>
              <a:tr h="370840">
                <a:tc>
                  <a:txBody>
                    <a:bodyPr/>
                    <a:lstStyle/>
                    <a:p>
                      <a:r>
                        <a:rPr lang="en-US" dirty="0" smtClean="0"/>
                        <a:t>Interesting Facts</a:t>
                      </a:r>
                      <a:endParaRPr lang="en-US" dirty="0"/>
                    </a:p>
                  </a:txBody>
                  <a:tcPr/>
                </a:tc>
                <a:tc>
                  <a:txBody>
                    <a:bodyPr/>
                    <a:lstStyle/>
                    <a:p>
                      <a:r>
                        <a:rPr lang="en-US" dirty="0" smtClean="0"/>
                        <a:t>5</a:t>
                      </a:r>
                      <a:endParaRPr lang="en-US" dirty="0"/>
                    </a:p>
                  </a:txBody>
                  <a:tcPr/>
                </a:tc>
                <a:tc>
                  <a:txBody>
                    <a:bodyPr/>
                    <a:lstStyle/>
                    <a:p>
                      <a:endParaRPr lang="en-US"/>
                    </a:p>
                  </a:txBody>
                  <a:tcPr/>
                </a:tc>
              </a:tr>
              <a:tr h="370840">
                <a:tc>
                  <a:txBody>
                    <a:bodyPr/>
                    <a:lstStyle/>
                    <a:p>
                      <a:r>
                        <a:rPr lang="en-US" dirty="0" smtClean="0"/>
                        <a:t>Project Creativity</a:t>
                      </a:r>
                      <a:endParaRPr lang="en-US" dirty="0"/>
                    </a:p>
                  </a:txBody>
                  <a:tcPr/>
                </a:tc>
                <a:tc>
                  <a:txBody>
                    <a:bodyPr/>
                    <a:lstStyle/>
                    <a:p>
                      <a:r>
                        <a:rPr lang="en-US" dirty="0" smtClean="0"/>
                        <a:t>20</a:t>
                      </a:r>
                      <a:endParaRPr lang="en-US" dirty="0"/>
                    </a:p>
                  </a:txBody>
                  <a:tcPr/>
                </a:tc>
                <a:tc>
                  <a:txBody>
                    <a:bodyPr/>
                    <a:lstStyle/>
                    <a:p>
                      <a:endParaRPr lang="en-US"/>
                    </a:p>
                  </a:txBody>
                  <a:tcPr/>
                </a:tc>
              </a:tr>
              <a:tr h="370840">
                <a:tc>
                  <a:txBody>
                    <a:bodyPr/>
                    <a:lstStyle/>
                    <a:p>
                      <a:r>
                        <a:rPr lang="en-US" dirty="0" smtClean="0"/>
                        <a:t>TOTAL</a:t>
                      </a:r>
                      <a:endParaRPr lang="en-US" b="1" dirty="0"/>
                    </a:p>
                  </a:txBody>
                  <a:tcPr/>
                </a:tc>
                <a:tc>
                  <a:txBody>
                    <a:bodyPr/>
                    <a:lstStyle/>
                    <a:p>
                      <a:r>
                        <a:rPr lang="en-US" dirty="0" smtClean="0"/>
                        <a:t>70</a:t>
                      </a:r>
                      <a:endParaRPr lang="en-US" b="1"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1D61"/>
                </a:solidFill>
                <a:latin typeface="Candara" pitchFamily="34" charset="0"/>
              </a:rPr>
              <a:t>Conclusion</a:t>
            </a:r>
            <a:endParaRPr lang="en-US" dirty="0">
              <a:solidFill>
                <a:srgbClr val="441D61"/>
              </a:solidFill>
              <a:latin typeface="Candara" pitchFamily="34" charset="0"/>
            </a:endParaRPr>
          </a:p>
        </p:txBody>
      </p:sp>
      <p:sp>
        <p:nvSpPr>
          <p:cNvPr id="3" name="Content Placeholder 2"/>
          <p:cNvSpPr>
            <a:spLocks noGrp="1"/>
          </p:cNvSpPr>
          <p:nvPr>
            <p:ph idx="1"/>
          </p:nvPr>
        </p:nvSpPr>
        <p:spPr>
          <a:xfrm>
            <a:off x="533400" y="2133600"/>
            <a:ext cx="8229600" cy="4525963"/>
          </a:xfrm>
        </p:spPr>
        <p:txBody>
          <a:bodyPr>
            <a:normAutofit/>
          </a:bodyPr>
          <a:lstStyle/>
          <a:p>
            <a:pPr>
              <a:lnSpc>
                <a:spcPct val="150000"/>
              </a:lnSpc>
            </a:pPr>
            <a:r>
              <a:rPr lang="en-US" sz="2800" dirty="0">
                <a:solidFill>
                  <a:srgbClr val="441D61"/>
                </a:solidFill>
                <a:latin typeface="Candara" pitchFamily="34" charset="0"/>
              </a:rPr>
              <a:t>Congratulations! You did it! You </a:t>
            </a:r>
            <a:r>
              <a:rPr lang="en-US" sz="2800" dirty="0" smtClean="0">
                <a:solidFill>
                  <a:srgbClr val="441D61"/>
                </a:solidFill>
                <a:latin typeface="Candara" pitchFamily="34" charset="0"/>
              </a:rPr>
              <a:t>have gone </a:t>
            </a:r>
            <a:r>
              <a:rPr lang="en-US" sz="2800" dirty="0">
                <a:solidFill>
                  <a:srgbClr val="441D61"/>
                </a:solidFill>
                <a:latin typeface="Candara" pitchFamily="34" charset="0"/>
              </a:rPr>
              <a:t>from </a:t>
            </a:r>
            <a:r>
              <a:rPr lang="en-US" sz="2800" dirty="0" smtClean="0">
                <a:solidFill>
                  <a:srgbClr val="441D61"/>
                </a:solidFill>
                <a:latin typeface="Candara" pitchFamily="34" charset="0"/>
              </a:rPr>
              <a:t>a caterpillar </a:t>
            </a:r>
            <a:r>
              <a:rPr lang="en-US" sz="2800" dirty="0">
                <a:solidFill>
                  <a:srgbClr val="441D61"/>
                </a:solidFill>
                <a:latin typeface="Candara" pitchFamily="34" charset="0"/>
              </a:rPr>
              <a:t>to </a:t>
            </a:r>
            <a:r>
              <a:rPr lang="en-US" sz="2800" dirty="0" smtClean="0">
                <a:solidFill>
                  <a:srgbClr val="441D61"/>
                </a:solidFill>
                <a:latin typeface="Candara" pitchFamily="34" charset="0"/>
              </a:rPr>
              <a:t>a beautiful butterfly! </a:t>
            </a:r>
            <a:r>
              <a:rPr lang="en-US" sz="2800" dirty="0">
                <a:solidFill>
                  <a:srgbClr val="441D61"/>
                </a:solidFill>
                <a:latin typeface="Candara" pitchFamily="34" charset="0"/>
              </a:rPr>
              <a:t>You have increased your knowledge about the life cycle, diet, and demographics (where in the world they are found) about butterflies! Way to go!</a:t>
            </a:r>
          </a:p>
          <a:p>
            <a:pPr>
              <a:lnSpc>
                <a:spcPct val="150000"/>
              </a:lnSpc>
            </a:pPr>
            <a:endParaRPr lang="en-US" sz="2800" dirty="0">
              <a:solidFill>
                <a:srgbClr val="441D61"/>
              </a:solidFill>
              <a:latin typeface="Candara" pitchFamily="34" charset="0"/>
            </a:endParaRPr>
          </a:p>
        </p:txBody>
      </p:sp>
      <p:graphicFrame>
        <p:nvGraphicFramePr>
          <p:cNvPr id="4" name="Content Placeholder 3"/>
          <p:cNvGraphicFramePr>
            <a:graphicFrameLocks/>
          </p:cNvGraphicFramePr>
          <p:nvPr/>
        </p:nvGraphicFramePr>
        <p:xfrm>
          <a:off x="457200" y="1219200"/>
          <a:ext cx="8229600" cy="457200"/>
        </p:xfrm>
        <a:graphic>
          <a:graphicData uri="http://schemas.openxmlformats.org/drawingml/2006/table">
            <a:tbl>
              <a:tblPr firstRow="1" bandRow="1">
                <a:tableStyleId>{0505E3EF-67EA-436B-97B2-0124C06EBD24}</a:tableStyleId>
              </a:tblPr>
              <a:tblGrid>
                <a:gridCol w="1371600"/>
                <a:gridCol w="1371600"/>
                <a:gridCol w="1371600"/>
                <a:gridCol w="1371600"/>
                <a:gridCol w="1371600"/>
                <a:gridCol w="1371600"/>
              </a:tblGrid>
              <a:tr h="457200">
                <a:tc>
                  <a:txBody>
                    <a:bodyPr/>
                    <a:lstStyle/>
                    <a:p>
                      <a:pPr algn="ctr"/>
                      <a:r>
                        <a:rPr lang="en-US" dirty="0" smtClean="0">
                          <a:hlinkClick r:id="rId2" action="ppaction://hlinksldjump"/>
                        </a:rPr>
                        <a:t>Introduction</a:t>
                      </a:r>
                      <a:endParaRPr lang="en-US" dirty="0"/>
                    </a:p>
                  </a:txBody>
                  <a:tcPr/>
                </a:tc>
                <a:tc>
                  <a:txBody>
                    <a:bodyPr/>
                    <a:lstStyle/>
                    <a:p>
                      <a:pPr algn="ctr"/>
                      <a:r>
                        <a:rPr lang="en-US" dirty="0" smtClean="0">
                          <a:hlinkClick r:id="rId3" action="ppaction://hlinksldjump"/>
                        </a:rPr>
                        <a:t>Task</a:t>
                      </a:r>
                      <a:endParaRPr lang="en-US" dirty="0"/>
                    </a:p>
                  </a:txBody>
                  <a:tcPr/>
                </a:tc>
                <a:tc>
                  <a:txBody>
                    <a:bodyPr/>
                    <a:lstStyle/>
                    <a:p>
                      <a:pPr algn="ctr"/>
                      <a:r>
                        <a:rPr lang="en-US" dirty="0" smtClean="0">
                          <a:hlinkClick r:id="rId4" action="ppaction://hlinksldjump"/>
                        </a:rPr>
                        <a:t>Resources</a:t>
                      </a:r>
                      <a:endParaRPr lang="en-US" dirty="0"/>
                    </a:p>
                  </a:txBody>
                  <a:tcPr/>
                </a:tc>
                <a:tc>
                  <a:txBody>
                    <a:bodyPr/>
                    <a:lstStyle/>
                    <a:p>
                      <a:pPr algn="ctr"/>
                      <a:r>
                        <a:rPr lang="en-US" dirty="0" smtClean="0">
                          <a:hlinkClick r:id="rId5" action="ppaction://hlinksldjump"/>
                        </a:rPr>
                        <a:t>Process</a:t>
                      </a:r>
                      <a:endParaRPr lang="en-US" dirty="0"/>
                    </a:p>
                  </a:txBody>
                  <a:tcPr/>
                </a:tc>
                <a:tc>
                  <a:txBody>
                    <a:bodyPr/>
                    <a:lstStyle/>
                    <a:p>
                      <a:pPr algn="ctr"/>
                      <a:r>
                        <a:rPr lang="en-US" dirty="0" smtClean="0">
                          <a:hlinkClick r:id="rId6" action="ppaction://hlinksldjump"/>
                        </a:rPr>
                        <a:t>Evaluation</a:t>
                      </a:r>
                      <a:endParaRPr lang="en-US" dirty="0"/>
                    </a:p>
                  </a:txBody>
                  <a:tcPr/>
                </a:tc>
                <a:tc>
                  <a:txBody>
                    <a:bodyPr/>
                    <a:lstStyle/>
                    <a:p>
                      <a:pPr algn="ctr"/>
                      <a:r>
                        <a:rPr lang="en-US" dirty="0" smtClean="0">
                          <a:hlinkClick r:id="rId7" action="ppaction://hlinksldjump"/>
                        </a:rPr>
                        <a:t>Conclusion</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287</Words>
  <Application>Microsoft Office PowerPoint</Application>
  <PresentationFormat>On-screen Show (4:3)</PresentationFormat>
  <Paragraphs>106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Introduction</vt:lpstr>
      <vt:lpstr>Task</vt:lpstr>
      <vt:lpstr>Resources</vt:lpstr>
      <vt:lpstr>Process</vt:lpstr>
      <vt:lpstr>Evaluation</vt:lpstr>
      <vt:lpstr>Conclusion</vt:lpstr>
    </vt:vector>
  </TitlesOfParts>
  <Company>cofo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Butterfly WebQuest</dc:title>
  <dc:creator>cofo</dc:creator>
  <cp:lastModifiedBy>cofo</cp:lastModifiedBy>
  <cp:revision>7</cp:revision>
  <dcterms:created xsi:type="dcterms:W3CDTF">2012-05-03T20:06:07Z</dcterms:created>
  <dcterms:modified xsi:type="dcterms:W3CDTF">2012-05-03T20:47:56Z</dcterms:modified>
</cp:coreProperties>
</file>